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6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4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1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7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D933-F4E4-4FEF-B419-7C57995EF9B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9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967C86-AD5F-3C7E-E98A-E8BF5340D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26" y="5475198"/>
            <a:ext cx="7166599" cy="44059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2D043C-5E6B-2E5F-A064-A0AF9395C7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826" y="1261557"/>
            <a:ext cx="7166599" cy="42159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8A78E-0B3E-B7B7-5D97-39C8CDB695DF}"/>
              </a:ext>
            </a:extLst>
          </p:cNvPr>
          <p:cNvSpPr txBox="1"/>
          <p:nvPr/>
        </p:nvSpPr>
        <p:spPr>
          <a:xfrm>
            <a:off x="402932" y="367350"/>
            <a:ext cx="71838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Pack/Troop ###  Calendar – Spring Semester, 2025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6FB192-DF64-FC34-FDED-8D59C9FF7D63}"/>
              </a:ext>
            </a:extLst>
          </p:cNvPr>
          <p:cNvSpPr txBox="1"/>
          <p:nvPr/>
        </p:nvSpPr>
        <p:spPr>
          <a:xfrm>
            <a:off x="330991" y="748306"/>
            <a:ext cx="711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Dates and plans are accurate as of December 2024.  Any unanticipated </a:t>
            </a:r>
            <a:br>
              <a:rPr lang="en-US" sz="1200" dirty="0"/>
            </a:br>
            <a:r>
              <a:rPr lang="en-US" sz="1200" dirty="0"/>
              <a:t>changes to this calendar will be communicated as soon as they are known.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9C3EFC-803C-AB32-CB27-F16BA46AF77A}"/>
              </a:ext>
            </a:extLst>
          </p:cNvPr>
          <p:cNvSpPr txBox="1"/>
          <p:nvPr/>
        </p:nvSpPr>
        <p:spPr>
          <a:xfrm>
            <a:off x="402932" y="6809122"/>
            <a:ext cx="10970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Scout Sunday - attend service, activity after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B38934-8B0A-059E-2676-39D0FB5FB59A}"/>
              </a:ext>
            </a:extLst>
          </p:cNvPr>
          <p:cNvSpPr txBox="1"/>
          <p:nvPr/>
        </p:nvSpPr>
        <p:spPr>
          <a:xfrm>
            <a:off x="1483539" y="8543469"/>
            <a:ext cx="92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 – Presidents Day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86972C-ECAE-2A3F-CAF4-114C6611E05D}"/>
              </a:ext>
            </a:extLst>
          </p:cNvPr>
          <p:cNvSpPr txBox="1"/>
          <p:nvPr/>
        </p:nvSpPr>
        <p:spPr>
          <a:xfrm>
            <a:off x="2497528" y="2773696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box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DC15DE-6681-5EA7-99F1-20B94F661822}"/>
              </a:ext>
            </a:extLst>
          </p:cNvPr>
          <p:cNvSpPr txBox="1"/>
          <p:nvPr/>
        </p:nvSpPr>
        <p:spPr>
          <a:xfrm>
            <a:off x="2576776" y="4354412"/>
            <a:ext cx="1146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B38934-8B0A-059E-2676-39D0FB5FB59A}"/>
              </a:ext>
            </a:extLst>
          </p:cNvPr>
          <p:cNvSpPr txBox="1"/>
          <p:nvPr/>
        </p:nvSpPr>
        <p:spPr>
          <a:xfrm>
            <a:off x="1460240" y="4250538"/>
            <a:ext cx="83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 – MLK Jr. 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12AD2F-23B5-097F-F24C-6316B466D12B}"/>
              </a:ext>
            </a:extLst>
          </p:cNvPr>
          <p:cNvSpPr txBox="1"/>
          <p:nvPr/>
        </p:nvSpPr>
        <p:spPr>
          <a:xfrm>
            <a:off x="449227" y="1890345"/>
            <a:ext cx="299109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i="1" dirty="0"/>
              <a:t>Note: Webelos II should begin visiting area Troops this month in advance of cross over; leaders will have lists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E2BCE0-2C4D-C8E9-11DC-081AB17E96D5}"/>
              </a:ext>
            </a:extLst>
          </p:cNvPr>
          <p:cNvSpPr txBox="1"/>
          <p:nvPr/>
        </p:nvSpPr>
        <p:spPr>
          <a:xfrm>
            <a:off x="6680295" y="2773696"/>
            <a:ext cx="8892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60C4F1-3F0F-4953-7546-C067A35E5BE6}"/>
              </a:ext>
            </a:extLst>
          </p:cNvPr>
          <p:cNvSpPr txBox="1"/>
          <p:nvPr/>
        </p:nvSpPr>
        <p:spPr>
          <a:xfrm>
            <a:off x="2576776" y="7003736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box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124C20-D1CA-53CD-D150-87884A3259A3}"/>
              </a:ext>
            </a:extLst>
          </p:cNvPr>
          <p:cNvSpPr txBox="1"/>
          <p:nvPr/>
        </p:nvSpPr>
        <p:spPr>
          <a:xfrm>
            <a:off x="2685995" y="8543469"/>
            <a:ext cx="1146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15B6E5-5110-CF98-0575-371958B31B26}"/>
              </a:ext>
            </a:extLst>
          </p:cNvPr>
          <p:cNvSpPr txBox="1"/>
          <p:nvPr/>
        </p:nvSpPr>
        <p:spPr>
          <a:xfrm>
            <a:off x="6579198" y="7794897"/>
            <a:ext cx="8892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74526B-6C84-DC74-1AFE-49FDA02AED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00" y="1565675"/>
            <a:ext cx="2144135" cy="3293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612DE6F-BA87-E35C-CB0F-C6DE1F5A95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227" y="5839274"/>
            <a:ext cx="2402615" cy="30403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9C63812-C3E3-E26A-F343-FA02B166D072}"/>
              </a:ext>
            </a:extLst>
          </p:cNvPr>
          <p:cNvSpPr txBox="1"/>
          <p:nvPr/>
        </p:nvSpPr>
        <p:spPr>
          <a:xfrm>
            <a:off x="5187636" y="688379"/>
            <a:ext cx="258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rgbClr val="C00000"/>
                </a:solidFill>
              </a:rPr>
              <a:t>Shift/use text boxes and examples below to customize with events and reminders for your Unit – delete this text box before sharing</a:t>
            </a:r>
          </a:p>
        </p:txBody>
      </p:sp>
    </p:spTree>
    <p:extLst>
      <p:ext uri="{BB962C8B-B14F-4D97-AF65-F5344CB8AC3E}">
        <p14:creationId xmlns:p14="http://schemas.microsoft.com/office/powerpoint/2010/main" val="302551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A2D31D-4FF2-227B-B9F8-DF285F20F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6" y="5142369"/>
            <a:ext cx="7271172" cy="46025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75AEE5-3ABC-E477-DE93-8E8A272E4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053" y="313528"/>
            <a:ext cx="7284294" cy="490596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C14CCB1-48F2-18BB-BFA7-F0F3E24FDDA1}"/>
              </a:ext>
            </a:extLst>
          </p:cNvPr>
          <p:cNvSpPr txBox="1"/>
          <p:nvPr/>
        </p:nvSpPr>
        <p:spPr>
          <a:xfrm>
            <a:off x="1628569" y="4060606"/>
            <a:ext cx="469075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    *******    No school – EVSC Spring Break   *******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B38934-8B0A-059E-2676-39D0FB5FB59A}"/>
              </a:ext>
            </a:extLst>
          </p:cNvPr>
          <p:cNvSpPr txBox="1"/>
          <p:nvPr/>
        </p:nvSpPr>
        <p:spPr>
          <a:xfrm>
            <a:off x="5590516" y="7298766"/>
            <a:ext cx="837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EVSC </a:t>
            </a:r>
            <a:br>
              <a:rPr lang="en-US" sz="900" i="1" dirty="0"/>
            </a:br>
            <a:r>
              <a:rPr lang="en-US" sz="900" i="1" dirty="0"/>
              <a:t>no school (potential make up day)</a:t>
            </a:r>
          </a:p>
        </p:txBody>
      </p:sp>
      <p:pic>
        <p:nvPicPr>
          <p:cNvPr id="1028" name="Picture 4" descr="Flowers and Cross Religious Easter Coloring Pages - Easter Cross Coloring  Pages - Coloring Pages For Kids And Adults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36" y="8100617"/>
            <a:ext cx="412894" cy="51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5B38934-8B0A-059E-2676-39D0FB5FB59A}"/>
              </a:ext>
            </a:extLst>
          </p:cNvPr>
          <p:cNvSpPr txBox="1"/>
          <p:nvPr/>
        </p:nvSpPr>
        <p:spPr>
          <a:xfrm>
            <a:off x="393605" y="8496327"/>
            <a:ext cx="646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Easter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45EA3A-6377-FA32-8E84-27B1B032306B}"/>
              </a:ext>
            </a:extLst>
          </p:cNvPr>
          <p:cNvSpPr txBox="1"/>
          <p:nvPr/>
        </p:nvSpPr>
        <p:spPr>
          <a:xfrm>
            <a:off x="2493670" y="1784025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box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6B2593-1DE3-87FF-2D80-30AD56B5B967}"/>
              </a:ext>
            </a:extLst>
          </p:cNvPr>
          <p:cNvSpPr txBox="1"/>
          <p:nvPr/>
        </p:nvSpPr>
        <p:spPr>
          <a:xfrm>
            <a:off x="2540281" y="3316203"/>
            <a:ext cx="1146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6CDE7B-9F90-4E55-D701-2C1D595FBB0F}"/>
              </a:ext>
            </a:extLst>
          </p:cNvPr>
          <p:cNvSpPr txBox="1"/>
          <p:nvPr/>
        </p:nvSpPr>
        <p:spPr>
          <a:xfrm>
            <a:off x="6572088" y="1743953"/>
            <a:ext cx="8892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2B02ED-A081-9320-665C-F9DC666892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442" y="807442"/>
            <a:ext cx="2552700" cy="438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C2E3068-C6C1-EE3B-0C6C-C7F7EEB9043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139" t="4668"/>
          <a:stretch/>
        </p:blipFill>
        <p:spPr>
          <a:xfrm>
            <a:off x="388675" y="5532558"/>
            <a:ext cx="1715109" cy="29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0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A912F6A-C59C-D9A5-43FC-57CE1DBE49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82" b="4066"/>
          <a:stretch/>
        </p:blipFill>
        <p:spPr bwMode="auto">
          <a:xfrm>
            <a:off x="274863" y="5088882"/>
            <a:ext cx="7186462" cy="407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17EDFF-F645-5F22-BA72-FD4AA2D9BE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88"/>
          <a:stretch/>
        </p:blipFill>
        <p:spPr>
          <a:xfrm>
            <a:off x="311076" y="226999"/>
            <a:ext cx="7072756" cy="4897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C5EFFE-7F89-7FDD-4A83-B443D740356D}"/>
              </a:ext>
            </a:extLst>
          </p:cNvPr>
          <p:cNvSpPr txBox="1"/>
          <p:nvPr/>
        </p:nvSpPr>
        <p:spPr>
          <a:xfrm>
            <a:off x="388569" y="9160183"/>
            <a:ext cx="7072756" cy="77713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50" b="1" dirty="0"/>
              <a:t>Summer Dates to Note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Date/time/activity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Date/time/activity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F68D40-DCA9-CF71-942A-1F40F5E50B24}"/>
              </a:ext>
            </a:extLst>
          </p:cNvPr>
          <p:cNvSpPr txBox="1"/>
          <p:nvPr/>
        </p:nvSpPr>
        <p:spPr>
          <a:xfrm>
            <a:off x="2494084" y="1867064"/>
            <a:ext cx="889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box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FE2978-CA4E-160C-3558-F6943F9AA2BF}"/>
              </a:ext>
            </a:extLst>
          </p:cNvPr>
          <p:cNvSpPr txBox="1"/>
          <p:nvPr/>
        </p:nvSpPr>
        <p:spPr>
          <a:xfrm>
            <a:off x="2545730" y="3710427"/>
            <a:ext cx="7859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D6AE05-6290-D073-CD3A-F1B169E4D453}"/>
              </a:ext>
            </a:extLst>
          </p:cNvPr>
          <p:cNvSpPr txBox="1"/>
          <p:nvPr/>
        </p:nvSpPr>
        <p:spPr>
          <a:xfrm>
            <a:off x="6572088" y="1743953"/>
            <a:ext cx="8892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Text box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424B3D-835F-2137-45DD-190F33B4B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33" y="707716"/>
            <a:ext cx="1769381" cy="345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4FEE74-63FD-D04A-B666-D33C6FBB96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569" y="5423233"/>
            <a:ext cx="1385910" cy="2674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E7FD7A-D7A4-3114-5870-1C2E6464FD84}"/>
              </a:ext>
            </a:extLst>
          </p:cNvPr>
          <p:cNvSpPr txBox="1"/>
          <p:nvPr/>
        </p:nvSpPr>
        <p:spPr>
          <a:xfrm>
            <a:off x="1365337" y="6502718"/>
            <a:ext cx="543629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i="1" dirty="0"/>
              <a:t>Be sure to include Cub Scout Day Camp on this month in the right week for your district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DA3D1F-4AA1-9A47-0BA3-9B40F06CC87B}"/>
              </a:ext>
            </a:extLst>
          </p:cNvPr>
          <p:cNvSpPr txBox="1"/>
          <p:nvPr/>
        </p:nvSpPr>
        <p:spPr>
          <a:xfrm>
            <a:off x="5454714" y="765550"/>
            <a:ext cx="837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EVSC </a:t>
            </a:r>
            <a:br>
              <a:rPr lang="en-US" sz="900" i="1" dirty="0"/>
            </a:br>
            <a:r>
              <a:rPr lang="en-US" sz="900" i="1" dirty="0"/>
              <a:t>no school (potential make up day)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4D656B-A087-DDC5-C5DC-7C44F5BDC59E}"/>
              </a:ext>
            </a:extLst>
          </p:cNvPr>
          <p:cNvSpPr txBox="1"/>
          <p:nvPr/>
        </p:nvSpPr>
        <p:spPr>
          <a:xfrm>
            <a:off x="483533" y="2857967"/>
            <a:ext cx="8374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Mother’s 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63EF90-EC2B-0EBC-5CDF-F092213F9BA5}"/>
              </a:ext>
            </a:extLst>
          </p:cNvPr>
          <p:cNvSpPr txBox="1"/>
          <p:nvPr/>
        </p:nvSpPr>
        <p:spPr>
          <a:xfrm>
            <a:off x="426121" y="7206267"/>
            <a:ext cx="8374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Father’s Day</a:t>
            </a:r>
          </a:p>
        </p:txBody>
      </p:sp>
    </p:spTree>
    <p:extLst>
      <p:ext uri="{BB962C8B-B14F-4D97-AF65-F5344CB8AC3E}">
        <p14:creationId xmlns:p14="http://schemas.microsoft.com/office/powerpoint/2010/main" val="59119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1909</TotalTime>
  <Words>193</Words>
  <Application>Microsoft Office PowerPoint</Application>
  <PresentationFormat>Custom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Becca Scott</cp:lastModifiedBy>
  <cp:revision>31</cp:revision>
  <cp:lastPrinted>2022-11-25T22:51:51Z</cp:lastPrinted>
  <dcterms:created xsi:type="dcterms:W3CDTF">2022-08-20T18:24:31Z</dcterms:created>
  <dcterms:modified xsi:type="dcterms:W3CDTF">2024-06-15T21:31:31Z</dcterms:modified>
</cp:coreProperties>
</file>